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notesMasterIdLst>
    <p:notesMasterId r:id="rId6"/>
  </p:notesMasterIdLst>
  <p:sldIdLst>
    <p:sldId id="294" r:id="rId4"/>
    <p:sldId id="295" r:id="rId5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77AB"/>
    <a:srgbClr val="E779D2"/>
    <a:srgbClr val="0D531E"/>
    <a:srgbClr val="7FD6E7"/>
    <a:srgbClr val="FF0000"/>
    <a:srgbClr val="C5C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823EB5-C693-4CF7-BB33-19CBABCC22CF}" type="datetimeFigureOut">
              <a:rPr lang="es-CO"/>
              <a:pPr>
                <a:defRPr/>
              </a:pPr>
              <a:t>19/05/2022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92D1C4-7545-41DE-8B2E-A938BABBE0C8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1903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ítulo 1"/>
          <p:cNvSpPr>
            <a:spLocks noGrp="1"/>
          </p:cNvSpPr>
          <p:nvPr>
            <p:ph type="title"/>
          </p:nvPr>
        </p:nvSpPr>
        <p:spPr>
          <a:xfrm>
            <a:off x="2343016" y="4700793"/>
            <a:ext cx="4355672" cy="15232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s-ES" dirty="0"/>
              <a:t>COMITÉ DE GESTION CLINICA – UNIDAD …….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9405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9245" y="441906"/>
            <a:ext cx="8509715" cy="5058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>
          <a:xfrm>
            <a:off x="309563" y="1354138"/>
            <a:ext cx="8509397" cy="3902656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3425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ítulo 1"/>
          <p:cNvSpPr>
            <a:spLocks noGrp="1"/>
          </p:cNvSpPr>
          <p:nvPr>
            <p:ph type="title"/>
          </p:nvPr>
        </p:nvSpPr>
        <p:spPr>
          <a:xfrm>
            <a:off x="3908638" y="2583762"/>
            <a:ext cx="2827745" cy="215896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s-ES" dirty="0"/>
              <a:t>GRACIAS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8249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07"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Marcador de título 1"/>
          <p:cNvSpPr>
            <a:spLocks noGrp="1"/>
          </p:cNvSpPr>
          <p:nvPr>
            <p:ph type="title"/>
          </p:nvPr>
        </p:nvSpPr>
        <p:spPr bwMode="auto">
          <a:xfrm>
            <a:off x="2120504" y="4711701"/>
            <a:ext cx="4549378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COMITÉ DE GESTION CLINICA – UNIDAD …….</a:t>
            </a:r>
            <a:endParaRPr lang="es-CO" altLang="es-CO"/>
          </a:p>
        </p:txBody>
      </p:sp>
      <p:pic>
        <p:nvPicPr>
          <p:cNvPr id="1028" name="Imagen 2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649539"/>
            <a:ext cx="2043113" cy="412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CuadroTexto 3"/>
          <p:cNvSpPr txBox="1">
            <a:spLocks noChangeArrowheads="1"/>
          </p:cNvSpPr>
          <p:nvPr userDrawn="1"/>
        </p:nvSpPr>
        <p:spPr bwMode="auto">
          <a:xfrm>
            <a:off x="428625" y="158751"/>
            <a:ext cx="6986588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CO" b="1">
                <a:solidFill>
                  <a:srgbClr val="0D531E"/>
                </a:solidFill>
              </a:rPr>
              <a:t>EMPRESA SOCIAL DEL ESTADO HOSPITAL DEPARTAMENTAL SAN VICENTE DE PAUL</a:t>
            </a:r>
          </a:p>
          <a:p>
            <a:pPr algn="ctr" eaLnBrk="1" hangingPunct="1">
              <a:defRPr/>
            </a:pPr>
            <a:r>
              <a:rPr lang="es-CO" b="1">
                <a:solidFill>
                  <a:srgbClr val="0D531E"/>
                </a:solidFill>
              </a:rPr>
              <a:t>GARZÓN HUILA</a:t>
            </a:r>
          </a:p>
          <a:p>
            <a:pPr algn="ctr" eaLnBrk="1" hangingPunct="1">
              <a:defRPr/>
            </a:pPr>
            <a:r>
              <a:rPr lang="es-CO" b="1">
                <a:solidFill>
                  <a:srgbClr val="0D531E"/>
                </a:solidFill>
              </a:rPr>
              <a:t>NIT. 891.180.026 - 5</a:t>
            </a:r>
          </a:p>
        </p:txBody>
      </p:sp>
      <p:pic>
        <p:nvPicPr>
          <p:cNvPr id="1030" name="Imagen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479" y="1625600"/>
            <a:ext cx="1884759" cy="23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0D531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D531E"/>
          </a:solidFill>
          <a:latin typeface="Arial Narrow" panose="020B0606020202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9"/>
          <p:cNvSpPr>
            <a:spLocks noGrp="1"/>
          </p:cNvSpPr>
          <p:nvPr>
            <p:ph type="title"/>
          </p:nvPr>
        </p:nvSpPr>
        <p:spPr bwMode="auto">
          <a:xfrm>
            <a:off x="309563" y="412751"/>
            <a:ext cx="8509397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s-CO" altLang="es-CO"/>
          </a:p>
        </p:txBody>
      </p:sp>
      <p:sp>
        <p:nvSpPr>
          <p:cNvPr id="2051" name="Marcador de texto 10"/>
          <p:cNvSpPr>
            <a:spLocks noGrp="1"/>
          </p:cNvSpPr>
          <p:nvPr>
            <p:ph type="body" idx="1"/>
          </p:nvPr>
        </p:nvSpPr>
        <p:spPr bwMode="auto">
          <a:xfrm>
            <a:off x="309563" y="1906589"/>
            <a:ext cx="8509397" cy="381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Editar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" panose="020B060602020203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07"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Marcador de título 1"/>
          <p:cNvSpPr>
            <a:spLocks noGrp="1"/>
          </p:cNvSpPr>
          <p:nvPr>
            <p:ph type="title"/>
          </p:nvPr>
        </p:nvSpPr>
        <p:spPr bwMode="auto">
          <a:xfrm>
            <a:off x="3596879" y="2830513"/>
            <a:ext cx="2827734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GRACIAS</a:t>
            </a:r>
            <a:endParaRPr lang="es-CO" altLang="es-CO"/>
          </a:p>
        </p:txBody>
      </p:sp>
      <p:pic>
        <p:nvPicPr>
          <p:cNvPr id="3076" name="Imagen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54" y="2141538"/>
            <a:ext cx="2469356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CuadroTexto 3"/>
          <p:cNvSpPr txBox="1">
            <a:spLocks noChangeArrowheads="1"/>
          </p:cNvSpPr>
          <p:nvPr userDrawn="1"/>
        </p:nvSpPr>
        <p:spPr bwMode="auto">
          <a:xfrm>
            <a:off x="408310" y="158751"/>
            <a:ext cx="8030917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CO" b="1">
                <a:solidFill>
                  <a:srgbClr val="0D531E"/>
                </a:solidFill>
              </a:rPr>
              <a:t>EMPRESA SOCIAL DEL ESTADO HOSPITAL DEPARTAMENTAL SAN VICENTE DE PAUL</a:t>
            </a:r>
          </a:p>
          <a:p>
            <a:pPr algn="ctr" eaLnBrk="1" hangingPunct="1">
              <a:defRPr/>
            </a:pPr>
            <a:r>
              <a:rPr lang="es-CO" b="1">
                <a:solidFill>
                  <a:srgbClr val="0D531E"/>
                </a:solidFill>
              </a:rPr>
              <a:t>GARZÓN HUILA</a:t>
            </a:r>
          </a:p>
          <a:p>
            <a:pPr algn="ctr" eaLnBrk="1" hangingPunct="1">
              <a:defRPr/>
            </a:pPr>
            <a:r>
              <a:rPr lang="es-CO" b="1">
                <a:solidFill>
                  <a:srgbClr val="0D531E"/>
                </a:solidFill>
              </a:rPr>
              <a:t>NIT. 891.180.026 - 5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0D531E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0D531E"/>
          </a:solidFill>
          <a:latin typeface="Arial Narrow" panose="020B0606020202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96E7B6D-5CE7-453C-9E75-C2A38D490787}"/>
              </a:ext>
            </a:extLst>
          </p:cNvPr>
          <p:cNvSpPr/>
          <p:nvPr/>
        </p:nvSpPr>
        <p:spPr>
          <a:xfrm>
            <a:off x="5539205" y="361283"/>
            <a:ext cx="3439353" cy="613543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 tomar decisiones sobre la reproducción sin sufrir discriminación, coerción, ni violencia.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 decidir libremente si se desea o no tener hijas o hijos.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 decidir sobre el número de hijas o hijos que se desean y el espacio de tiempo entre un embarazo y otro.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iniciar o postergar el proceso reproductivo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 ejercer la maternidad con un trato equitativo en la familia, espacios de educación y trabajo.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 una educación integral para la sexualidad a lo largo de la vida.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de las mujeres a no ser discriminadas en razón del embarazo o la maternidad.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 acceder a métodos de anticoncepción modernos, incluida la anticoncepción de emergencia.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ES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 la interrupción voluntaria del embarazo</a:t>
            </a:r>
            <a:r>
              <a:rPr lang="es-ES" sz="12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. Todas las niñas y mujeres tienen derecho a la interrupción voluntaria del embarazo, 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 al acceso a los servicios integrales de salud y atención médica para garantizar la maternidad segura.</a:t>
            </a:r>
            <a:endParaRPr lang="es-CO" sz="1200" dirty="0">
              <a:solidFill>
                <a:schemeClr val="bg2">
                  <a:lumMod val="25000"/>
                </a:schemeClr>
              </a:solidFill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Derechos a acceder a los beneficios de los avances científicos en la salud sexual y reproductiva</a:t>
            </a: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  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CO" sz="1200" b="1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Times New Roman" panose="02020603050405020304" pitchFamily="18" charset="0"/>
              </a:rPr>
              <a:t> </a:t>
            </a:r>
            <a:endParaRPr lang="es-CO" sz="1200" dirty="0">
              <a:solidFill>
                <a:schemeClr val="bg2">
                  <a:lumMod val="25000"/>
                </a:schemeClr>
              </a:solidFill>
              <a:effectLst/>
              <a:latin typeface="Comic Sans MS" panose="030F0702030302020204" pitchFamily="66" charset="0"/>
              <a:ea typeface="Century Schoolbook" panose="020406040505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echa: pentágono 8">
            <a:extLst>
              <a:ext uri="{FF2B5EF4-FFF2-40B4-BE49-F238E27FC236}">
                <a16:creationId xmlns:a16="http://schemas.microsoft.com/office/drawing/2014/main" id="{0BDF0615-51BE-4328-BB2C-B12AE4C89CEB}"/>
              </a:ext>
            </a:extLst>
          </p:cNvPr>
          <p:cNvSpPr/>
          <p:nvPr/>
        </p:nvSpPr>
        <p:spPr>
          <a:xfrm flipH="1">
            <a:off x="3261499" y="124949"/>
            <a:ext cx="2373796" cy="792455"/>
          </a:xfrm>
          <a:prstGeom prst="homePlat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100"/>
              </a:spcAft>
            </a:pPr>
            <a:r>
              <a:rPr lang="es-ES" b="1" dirty="0"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Arial" panose="020B0604020202020204" pitchFamily="34" charset="0"/>
              </a:rPr>
              <a:t>DERECHOS SEXUALES</a:t>
            </a:r>
            <a:endParaRPr lang="es-CO" dirty="0">
              <a:effectLst/>
              <a:ea typeface="Century Schoolbook" panose="020406040505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5F7E55D-AEE9-48AA-B023-A5E1F9337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84429"/>
              </p:ext>
            </p:extLst>
          </p:nvPr>
        </p:nvGraphicFramePr>
        <p:xfrm>
          <a:off x="147948" y="51403"/>
          <a:ext cx="3247680" cy="5669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680">
                  <a:extLst>
                    <a:ext uri="{9D8B030D-6E8A-4147-A177-3AD203B41FA5}">
                      <a16:colId xmlns:a16="http://schemas.microsoft.com/office/drawing/2014/main" val="1896543903"/>
                    </a:ext>
                  </a:extLst>
                </a:gridCol>
              </a:tblGrid>
              <a:tr h="3642287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fortalecer la autonomía y la autoestima en el ejercicio de la sexualidad.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_tradnl" sz="1200" b="1" dirty="0">
                          <a:effectLst/>
                          <a:latin typeface="Comic Sans MS" panose="030F0702030302020204" pitchFamily="66" charset="0"/>
                        </a:rPr>
                        <a:t>Derecho a decidir si se tienen o no relaciones sexuales.</a:t>
                      </a:r>
                      <a:endParaRPr lang="es-CO" sz="1200" b="1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_tradnl" sz="1200" b="1" dirty="0">
                          <a:effectLst/>
                          <a:latin typeface="Comic Sans MS" panose="030F0702030302020204" pitchFamily="66" charset="0"/>
                        </a:rPr>
                        <a:t>Derecho a conocer y valorar el propio cuerpo.</a:t>
                      </a:r>
                      <a:endParaRPr lang="es-CO" sz="1200" b="1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Derechos a explorar y a disfrutar de una vida sexual placentera.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elegir las parejas sexuales.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vivir la sexualidad sin ningún tipo de violencia.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tener relaciones consensuadas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decidir libre y autónomamente cuando y con quien se inicia la vida sexual.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decidir sobre la unión con otras personas.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vivir y expresar libremente la orientación sexual e identidad de género.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la protección y prevención de infecciones de trasmisión sexual o embarazos no deseados.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CO" sz="1200" b="1" dirty="0">
                          <a:effectLst/>
                          <a:latin typeface="Comic Sans MS" panose="030F0702030302020204" pitchFamily="66" charset="0"/>
                        </a:rPr>
                        <a:t>Derecho a recibir  información y al acceso a servicios de salud de calidad sobre todas las dimensiones de la sexualidad, sin ningún tipo de discriminación. </a:t>
                      </a:r>
                      <a:endParaRPr lang="es-CO" sz="1200" b="1" dirty="0">
                        <a:effectLst/>
                        <a:latin typeface="Comic Sans MS" panose="030F0702030302020204" pitchFamily="66" charset="0"/>
                        <a:ea typeface="Century Schoolbook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61447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8DC4CE30-B2DA-47C9-9CE2-F75DD388178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498035" y="4469026"/>
            <a:ext cx="1915898" cy="176051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155692C-6406-4ADD-81AF-BD8F06A0321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345738" y="1029701"/>
            <a:ext cx="2229190" cy="2162786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3892420F-D982-4A0B-B6E9-9E6794693BAF}"/>
              </a:ext>
            </a:extLst>
          </p:cNvPr>
          <p:cNvSpPr/>
          <p:nvPr/>
        </p:nvSpPr>
        <p:spPr>
          <a:xfrm>
            <a:off x="58680" y="6343671"/>
            <a:ext cx="9026640" cy="5168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2">
                    <a:lumMod val="25000"/>
                  </a:schemeClr>
                </a:solidFill>
              </a:rPr>
              <a:t>ESE HOSPITAL DEPARTAMENTAL SAN VICENTE DE PAÚL DE GARZÓN</a:t>
            </a:r>
          </a:p>
        </p:txBody>
      </p:sp>
      <p:sp>
        <p:nvSpPr>
          <p:cNvPr id="8" name="Flecha: pentágono 7">
            <a:extLst>
              <a:ext uri="{FF2B5EF4-FFF2-40B4-BE49-F238E27FC236}">
                <a16:creationId xmlns:a16="http://schemas.microsoft.com/office/drawing/2014/main" id="{EB4535E6-70EC-4B76-8F2A-116456483418}"/>
              </a:ext>
            </a:extLst>
          </p:cNvPr>
          <p:cNvSpPr/>
          <p:nvPr/>
        </p:nvSpPr>
        <p:spPr>
          <a:xfrm>
            <a:off x="3332329" y="3378319"/>
            <a:ext cx="2544890" cy="904875"/>
          </a:xfrm>
          <a:prstGeom prst="homePlate">
            <a:avLst/>
          </a:prstGeom>
          <a:solidFill>
            <a:srgbClr val="CC1E9A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100"/>
              </a:spcAft>
            </a:pPr>
            <a:r>
              <a:rPr lang="es-ES" b="1" dirty="0">
                <a:effectLst/>
                <a:latin typeface="Comic Sans MS" panose="030F0702030302020204" pitchFamily="66" charset="0"/>
                <a:ea typeface="Century Schoolbook" panose="02040604050505020304" pitchFamily="18" charset="0"/>
                <a:cs typeface="Arial" panose="020B0604020202020204" pitchFamily="34" charset="0"/>
              </a:rPr>
              <a:t>DERECHOS REPRODUCTIVOS</a:t>
            </a:r>
            <a:endParaRPr lang="es-CO" dirty="0">
              <a:effectLst/>
              <a:ea typeface="Century Schoolbook" panose="020406040505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4" descr="Modelo de Atención Integral en Salud para Víctimas de Violencia Sexual">
            <a:extLst>
              <a:ext uri="{FF2B5EF4-FFF2-40B4-BE49-F238E27FC236}">
                <a16:creationId xmlns:a16="http://schemas.microsoft.com/office/drawing/2014/main" id="{2B8068CE-DBD6-4A1C-9A10-A576651E4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426" y="8712"/>
            <a:ext cx="422804" cy="37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8DC4CE30-B2DA-47C9-9CE2-F75DD388178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240577" y="488316"/>
            <a:ext cx="346710" cy="31496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8DC4CE30-B2DA-47C9-9CE2-F75DD388178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42349" y="6383852"/>
            <a:ext cx="464903" cy="422745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F9FB1BAA-E403-40CB-B408-7A2218142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252" y="3429000"/>
            <a:ext cx="337352" cy="3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194B5B24-6524-4BC7-BBD4-874EE0B332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 flipH="1">
            <a:off x="657503" y="5522074"/>
            <a:ext cx="74358" cy="134058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C12B2DD8-3F01-4E2B-BDA7-A82AEE854A5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6200000" flipH="1">
            <a:off x="2304038" y="5516470"/>
            <a:ext cx="74358" cy="134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8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108F4-BC69-4008-9F3B-5BD66269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A030A3-502E-47C1-8042-D860EAF4E5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AA3D00-0768-47A7-B271-34516E7C2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34" y="0"/>
            <a:ext cx="8759688" cy="6858000"/>
          </a:xfrm>
          <a:prstGeom prst="rect">
            <a:avLst/>
          </a:prstGeom>
        </p:spPr>
      </p:pic>
      <p:pic>
        <p:nvPicPr>
          <p:cNvPr id="6" name="Picture 4" descr="Modelo de Atención Integral en Salud para Víctimas de Violencia Sexual">
            <a:extLst>
              <a:ext uri="{FF2B5EF4-FFF2-40B4-BE49-F238E27FC236}">
                <a16:creationId xmlns:a16="http://schemas.microsoft.com/office/drawing/2014/main" id="{4388F172-29C0-44B6-9215-2ECAF86A4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122" y="0"/>
            <a:ext cx="517224" cy="50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9299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OSPITAL SAN VICENTE DE PAU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OSPITAL SAN VICENTE DE PAU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OSPITAL SAN VICENTE DE PAU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348</Words>
  <Application>Microsoft Office PowerPoint</Application>
  <PresentationFormat>Presentación en pantalla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Arial</vt:lpstr>
      <vt:lpstr>Arial Narrow</vt:lpstr>
      <vt:lpstr>Calibri</vt:lpstr>
      <vt:lpstr>Century Schoolbook</vt:lpstr>
      <vt:lpstr>Comic Sans MS</vt:lpstr>
      <vt:lpstr>Times New Roman</vt:lpstr>
      <vt:lpstr>1_Tema de Office</vt:lpstr>
      <vt:lpstr>Diseño personalizado</vt:lpstr>
      <vt:lpstr>1_Diseño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Egna Yolima Cuellar Adames</dc:creator>
  <cp:lastModifiedBy>Natalia Ximena Pastrana</cp:lastModifiedBy>
  <cp:revision>131</cp:revision>
  <dcterms:created xsi:type="dcterms:W3CDTF">2021-02-14T22:43:03Z</dcterms:created>
  <dcterms:modified xsi:type="dcterms:W3CDTF">2022-05-19T19:08:20Z</dcterms:modified>
</cp:coreProperties>
</file>